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50" r:id="rId2"/>
  </p:sldMasterIdLst>
  <p:notesMasterIdLst>
    <p:notesMasterId r:id="rId14"/>
  </p:notesMasterIdLst>
  <p:handoutMasterIdLst>
    <p:handoutMasterId r:id="rId15"/>
  </p:handoutMasterIdLst>
  <p:sldIdLst>
    <p:sldId id="256" r:id="rId3"/>
    <p:sldId id="267" r:id="rId4"/>
    <p:sldId id="259" r:id="rId5"/>
    <p:sldId id="257" r:id="rId6"/>
    <p:sldId id="268" r:id="rId7"/>
    <p:sldId id="261" r:id="rId8"/>
    <p:sldId id="262" r:id="rId9"/>
    <p:sldId id="263" r:id="rId10"/>
    <p:sldId id="264" r:id="rId11"/>
    <p:sldId id="269" r:id="rId12"/>
    <p:sldId id="266" r:id="rId13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bg1"/>
        </a:solidFill>
        <a:latin typeface="Futura LT Book" pitchFamily="2" charset="0"/>
        <a:ea typeface="굴림" charset="-127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bg1"/>
        </a:solidFill>
        <a:latin typeface="Futura LT Book" pitchFamily="2" charset="0"/>
        <a:ea typeface="굴림" charset="-127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bg1"/>
        </a:solidFill>
        <a:latin typeface="Futura LT Book" pitchFamily="2" charset="0"/>
        <a:ea typeface="굴림" charset="-127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bg1"/>
        </a:solidFill>
        <a:latin typeface="Futura LT Book" pitchFamily="2" charset="0"/>
        <a:ea typeface="굴림" charset="-127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bg1"/>
        </a:solidFill>
        <a:latin typeface="Futura LT Book" pitchFamily="2" charset="0"/>
        <a:ea typeface="굴림" charset="-127"/>
        <a:cs typeface="+mn-cs"/>
      </a:defRPr>
    </a:lvl5pPr>
    <a:lvl6pPr marL="2286000" algn="l" defTabSz="914400" rtl="0" eaLnBrk="1" latinLnBrk="0" hangingPunct="1">
      <a:defRPr sz="2000" kern="1200">
        <a:solidFill>
          <a:schemeClr val="bg1"/>
        </a:solidFill>
        <a:latin typeface="Futura LT Book" pitchFamily="2" charset="0"/>
        <a:ea typeface="굴림" charset="-127"/>
        <a:cs typeface="+mn-cs"/>
      </a:defRPr>
    </a:lvl6pPr>
    <a:lvl7pPr marL="2743200" algn="l" defTabSz="914400" rtl="0" eaLnBrk="1" latinLnBrk="0" hangingPunct="1">
      <a:defRPr sz="2000" kern="1200">
        <a:solidFill>
          <a:schemeClr val="bg1"/>
        </a:solidFill>
        <a:latin typeface="Futura LT Book" pitchFamily="2" charset="0"/>
        <a:ea typeface="굴림" charset="-127"/>
        <a:cs typeface="+mn-cs"/>
      </a:defRPr>
    </a:lvl7pPr>
    <a:lvl8pPr marL="3200400" algn="l" defTabSz="914400" rtl="0" eaLnBrk="1" latinLnBrk="0" hangingPunct="1">
      <a:defRPr sz="2000" kern="1200">
        <a:solidFill>
          <a:schemeClr val="bg1"/>
        </a:solidFill>
        <a:latin typeface="Futura LT Book" pitchFamily="2" charset="0"/>
        <a:ea typeface="굴림" charset="-127"/>
        <a:cs typeface="+mn-cs"/>
      </a:defRPr>
    </a:lvl8pPr>
    <a:lvl9pPr marL="3657600" algn="l" defTabSz="914400" rtl="0" eaLnBrk="1" latinLnBrk="0" hangingPunct="1">
      <a:defRPr sz="2000" kern="1200">
        <a:solidFill>
          <a:schemeClr val="bg1"/>
        </a:solidFill>
        <a:latin typeface="Futura LT Book" pitchFamily="2" charset="0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65482B"/>
    <a:srgbClr val="C75806"/>
    <a:srgbClr val="00499F"/>
    <a:srgbClr val="0CC1E0"/>
    <a:srgbClr val="1C1C1C"/>
    <a:srgbClr val="C40000"/>
    <a:srgbClr val="CF28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65" autoAdjust="0"/>
    <p:restoredTop sz="94648" autoAdjust="0"/>
  </p:normalViewPr>
  <p:slideViewPr>
    <p:cSldViewPr>
      <p:cViewPr>
        <p:scale>
          <a:sx n="100" d="100"/>
          <a:sy n="100" d="100"/>
        </p:scale>
        <p:origin x="2190" y="126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3" d="100"/>
          <a:sy n="123" d="100"/>
        </p:scale>
        <p:origin x="4974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D9794535-4694-792D-9565-42CC315F71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2348880" y="6300192"/>
            <a:ext cx="216024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C46E15E-784C-062C-E934-6A25EAE4641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48680" y="6300191"/>
            <a:ext cx="1195165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D13B81-9649-475A-9DC4-42E0A7CC8DA3}" type="datetimeFigureOut">
              <a:rPr lang="fr-FR" smtClean="0"/>
              <a:t>23/01/2023</a:t>
            </a:fld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D9AFAC-2F81-BE2B-BA4D-60FEBB207C4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733256" y="6300192"/>
            <a:ext cx="576064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9698B4-47F7-44D9-8910-CA4AE72F0A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68236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ru-RU"/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ru-RU"/>
          </a:p>
        </p:txBody>
      </p:sp>
      <p:sp>
        <p:nvSpPr>
          <p:cNvPr id="696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96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</a:p>
        </p:txBody>
      </p:sp>
      <p:sp>
        <p:nvSpPr>
          <p:cNvPr id="696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ru-RU"/>
          </a:p>
        </p:txBody>
      </p:sp>
      <p:sp>
        <p:nvSpPr>
          <p:cNvPr id="696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fld id="{A01EE043-3E22-450F-A2CD-2F4648AC2DBE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169836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EE043-3E22-450F-A2CD-2F4648AC2DBE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1708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EE043-3E22-450F-A2CD-2F4648AC2DBE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1460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EE043-3E22-450F-A2CD-2F4648AC2DBE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7094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EE043-3E22-450F-A2CD-2F4648AC2DBE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2775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EE043-3E22-450F-A2CD-2F4648AC2DBE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5279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968500" y="1125539"/>
            <a:ext cx="8255000" cy="1366837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ru-RU" noProof="0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68800" y="2997201"/>
            <a:ext cx="3454400" cy="576263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 algn="ctr">
              <a:buFontTx/>
              <a:buNone/>
              <a:defRPr>
                <a:solidFill>
                  <a:srgbClr val="000000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  <a:endParaRPr lang="ru-R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2947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2851" y="692150"/>
            <a:ext cx="2734733" cy="59769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4418" y="692150"/>
            <a:ext cx="8005233" cy="59769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73885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6728B27-5054-47FF-91FE-6486402BF2DB}" type="datetime1">
              <a:rPr lang="fr-FR" smtClean="0"/>
              <a:t>23/01/2023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30CBEE-AA44-4906-B521-E7931C48342F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5942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47595" y="6525344"/>
            <a:ext cx="1728192" cy="302022"/>
          </a:xfrm>
        </p:spPr>
        <p:txBody>
          <a:bodyPr/>
          <a:lstStyle>
            <a:lvl1pPr algn="ctr">
              <a:defRPr/>
            </a:lvl1pPr>
          </a:lstStyle>
          <a:p>
            <a:fld id="{79CA17EF-EECB-4229-98C0-0133480FFCA5}" type="datetime1">
              <a:rPr lang="fr-FR" smtClean="0"/>
              <a:t>23/01/2023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519936" y="6525344"/>
            <a:ext cx="3860800" cy="302022"/>
          </a:xfrm>
        </p:spPr>
        <p:txBody>
          <a:bodyPr/>
          <a:lstStyle>
            <a:lvl1pPr>
              <a:defRPr/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74763" y="6525344"/>
            <a:ext cx="781877" cy="302022"/>
          </a:xfrm>
        </p:spPr>
        <p:txBody>
          <a:bodyPr/>
          <a:lstStyle>
            <a:lvl1pPr>
              <a:defRPr/>
            </a:lvl1pPr>
          </a:lstStyle>
          <a:p>
            <a:fld id="{F3C024E0-34B0-439A-B45D-DA3346595B08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16476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DC6AD4-6E07-4406-88BE-B773C0962F68}" type="datetime1">
              <a:rPr lang="fr-FR" smtClean="0"/>
              <a:t>23/01/2023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B4ECD8-70FC-4407-902A-46CF17E13C0B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9148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44234" y="1600201"/>
            <a:ext cx="4417484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64917" y="1600201"/>
            <a:ext cx="4417483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1FF3F0D-7BE2-4037-9103-0557495470DD}" type="datetime1">
              <a:rPr lang="fr-FR" smtClean="0"/>
              <a:t>23/01/2023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33F71E-A5AF-4163-82BE-A2FEB6576211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00148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BF8D8A1-E53D-4EEE-8DEE-1040FB57252C}" type="datetime1">
              <a:rPr lang="fr-FR" smtClean="0"/>
              <a:t>23/01/2023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2B3C3F-E4D7-4E79-9BC8-DDB8C1BD5948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50621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A884342-D3ED-4553-B21B-3B330718EDB1}" type="datetime1">
              <a:rPr lang="fr-FR" smtClean="0"/>
              <a:t>23/01/2023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26D258-4B3C-42FC-8AA3-9A3618BCBA11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48434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6E6E9D2-F13D-4CC3-870D-2051385FF9AF}" type="datetime1">
              <a:rPr lang="fr-FR" smtClean="0"/>
              <a:t>23/01/2023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4ADBAA-242C-4142-9E15-80971577C2E1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3560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6A4E079-BEC6-4827-898F-1D6491AA8DCA}" type="datetime1">
              <a:rPr lang="fr-FR" smtClean="0"/>
              <a:t>23/01/2023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43AAF6-38F2-4ED4-9F1E-43BC2C24F45D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164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56650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2581F14-4674-4B0E-AE4E-8770B0BF0C09}" type="datetime1">
              <a:rPr lang="fr-FR" smtClean="0"/>
              <a:t>23/01/2023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73ADDD-5B01-4E1A-A3D2-B2053300CE70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88307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55EFB7-BE19-42F6-9212-EACAC3B53770}" type="datetime1">
              <a:rPr lang="fr-FR" smtClean="0"/>
              <a:t>23/01/2023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EBD2FD-9463-4BB3-AA2F-601F03443174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41243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23917" y="274639"/>
            <a:ext cx="2258483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4234" y="274639"/>
            <a:ext cx="6576484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5DAD4A2-23BF-4853-B3C5-5523E8009CAC}" type="datetime1">
              <a:rPr lang="fr-FR" smtClean="0"/>
              <a:t>23/01/2023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6E30E4-3916-4404-8F55-8CE66B58AEF4}" type="slidenum">
              <a:rPr lang="ru-RU"/>
              <a:pPr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6504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1418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4418" y="2060576"/>
            <a:ext cx="5369983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060576"/>
            <a:ext cx="5369984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0057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5654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4474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9571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4787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418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00451" y="692150"/>
            <a:ext cx="7967133" cy="1150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4418" y="2060576"/>
            <a:ext cx="10943167" cy="4608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B7FEECB-0E74-0FBC-80CA-7EBB8FE188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25344"/>
            <a:ext cx="2743200" cy="2880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C9B42BE6-5ECC-4154-9AF6-680BCEB57E5F}" type="datetime1">
              <a:rPr lang="fr-FR" smtClean="0"/>
              <a:t>23/01/2023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00BEA68-C4D5-5D29-011C-D38E22505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25344"/>
            <a:ext cx="4114800" cy="2880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7FE07F2-FDB6-5046-ADB7-52BB11589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25344"/>
            <a:ext cx="2743200" cy="2880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9D83B8C6-BCE7-4B40-AB0E-60EAB9FED985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Open Sans" pitchFamily="2" charset="0"/>
          <a:ea typeface="Open Sans" pitchFamily="2" charset="0"/>
          <a:cs typeface="Open Sans" pitchFamily="2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292929"/>
          </a:solidFill>
          <a:latin typeface="Open Sans" pitchFamily="2" charset="0"/>
          <a:ea typeface="Open Sans" pitchFamily="2" charset="0"/>
          <a:cs typeface="Open Sans" pitchFamily="2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292929"/>
          </a:solidFill>
          <a:latin typeface="Open Sans" pitchFamily="2" charset="0"/>
          <a:ea typeface="Open Sans" pitchFamily="2" charset="0"/>
          <a:cs typeface="Open Sans" pitchFamily="2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292929"/>
          </a:solidFill>
          <a:latin typeface="Open Sans" pitchFamily="2" charset="0"/>
          <a:ea typeface="Open Sans" pitchFamily="2" charset="0"/>
          <a:cs typeface="Open Sans" pitchFamily="2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292929"/>
          </a:solidFill>
          <a:latin typeface="Open Sans" pitchFamily="2" charset="0"/>
          <a:ea typeface="Open Sans" pitchFamily="2" charset="0"/>
          <a:cs typeface="Open Sans" pitchFamily="2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292929"/>
          </a:solidFill>
          <a:latin typeface="Open Sans" pitchFamily="2" charset="0"/>
          <a:ea typeface="Open Sans" pitchFamily="2" charset="0"/>
          <a:cs typeface="Open Sans" pitchFamily="2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292929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292929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292929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292929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44234" y="274638"/>
            <a:ext cx="9023351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dirty="0"/>
              <a:t>Click to edit Master title style</a:t>
            </a:r>
          </a:p>
        </p:txBody>
      </p:sp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44234" y="1600201"/>
            <a:ext cx="9038167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dirty="0"/>
              <a:t>Click to edit Master text styles</a:t>
            </a:r>
          </a:p>
          <a:p>
            <a:pPr lvl="1"/>
            <a:r>
              <a:rPr lang="ru-RU" dirty="0"/>
              <a:t>Second level</a:t>
            </a:r>
          </a:p>
          <a:p>
            <a:pPr lvl="2"/>
            <a:r>
              <a:rPr lang="ru-RU" dirty="0"/>
              <a:t>Third level</a:t>
            </a:r>
          </a:p>
          <a:p>
            <a:pPr lvl="3"/>
            <a:r>
              <a:rPr lang="ru-RU" dirty="0"/>
              <a:t>Fourth level</a:t>
            </a:r>
          </a:p>
          <a:p>
            <a:pPr lvl="4"/>
            <a:r>
              <a:rPr lang="ru-RU" dirty="0"/>
              <a:t>Fifth level</a:t>
            </a:r>
          </a:p>
        </p:txBody>
      </p:sp>
      <p:sp>
        <p:nvSpPr>
          <p:cNvPr id="1904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fld id="{523EFA13-DEA4-4658-914C-F45CEB106F2C}" type="datetime1">
              <a:rPr lang="fr-FR" smtClean="0"/>
              <a:t>23/01/2023</a:t>
            </a:fld>
            <a:endParaRPr lang="ru-RU"/>
          </a:p>
        </p:txBody>
      </p:sp>
      <p:sp>
        <p:nvSpPr>
          <p:cNvPr id="1904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1904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fld id="{E09B3244-B8FF-4D4E-A69C-C559A954E898}" type="slidenum">
              <a:rPr lang="ru-RU"/>
              <a:pPr/>
              <a:t>‹N°›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66666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66666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66666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666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D26C825-190C-C0C5-7348-7ADA23FFE9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29"/>
          <a:stretch/>
        </p:blipFill>
        <p:spPr>
          <a:xfrm>
            <a:off x="-240703" y="0"/>
            <a:ext cx="124327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 du projet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544234" y="1600201"/>
            <a:ext cx="9038167" cy="463711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fr-FR" dirty="0"/>
              <a:t>Apprentissage par la pratique</a:t>
            </a:r>
          </a:p>
          <a:p>
            <a:pPr lvl="1">
              <a:lnSpc>
                <a:spcPct val="150000"/>
              </a:lnSpc>
            </a:pPr>
            <a:r>
              <a:rPr lang="fr-FR" dirty="0"/>
              <a:t>Construction du schéma relationnel en fonction du modèle conceptuel </a:t>
            </a:r>
          </a:p>
          <a:p>
            <a:pPr lvl="1">
              <a:lnSpc>
                <a:spcPct val="150000"/>
              </a:lnSpc>
            </a:pPr>
            <a:r>
              <a:rPr lang="fr-FR" dirty="0"/>
              <a:t>Mise en place d’une infrastructure </a:t>
            </a:r>
            <a:r>
              <a:rPr lang="fr-FR" dirty="0" err="1"/>
              <a:t>dockerisée</a:t>
            </a:r>
            <a:r>
              <a:rPr lang="fr-FR" dirty="0"/>
              <a:t> avec SGBD</a:t>
            </a:r>
          </a:p>
          <a:p>
            <a:pPr lvl="1">
              <a:lnSpc>
                <a:spcPct val="150000"/>
              </a:lnSpc>
            </a:pPr>
            <a:r>
              <a:rPr lang="fr-FR" dirty="0"/>
              <a:t>Découverte de technologies web (PHP / JS)</a:t>
            </a:r>
          </a:p>
          <a:p>
            <a:pPr>
              <a:lnSpc>
                <a:spcPct val="150000"/>
              </a:lnSpc>
            </a:pPr>
            <a:r>
              <a:rPr lang="fr-FR" dirty="0"/>
              <a:t>Gestion d’un projet de plus longue durée</a:t>
            </a:r>
          </a:p>
          <a:p>
            <a:pPr>
              <a:lnSpc>
                <a:spcPct val="150000"/>
              </a:lnSpc>
            </a:pPr>
            <a:r>
              <a:rPr lang="fr-FR" dirty="0"/>
              <a:t>Première application web</a:t>
            </a:r>
          </a:p>
          <a:p>
            <a:endParaRPr lang="fr-FR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EEA24C4-EFED-1695-BD01-A59E28D7431E}"/>
              </a:ext>
            </a:extLst>
          </p:cNvPr>
          <p:cNvSpPr txBox="1">
            <a:spLocks/>
          </p:cNvSpPr>
          <p:nvPr/>
        </p:nvSpPr>
        <p:spPr>
          <a:xfrm>
            <a:off x="3432175" y="6509593"/>
            <a:ext cx="1656184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fld id="{DE689F20-F847-4534-8E47-71A18D083FC1}" type="datetime1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/>
              <a:t>23/01/2023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B4104A1-3A0C-6B65-3443-2BFC63DF5FA4}"/>
              </a:ext>
            </a:extLst>
          </p:cNvPr>
          <p:cNvSpPr txBox="1">
            <a:spLocks/>
          </p:cNvSpPr>
          <p:nvPr/>
        </p:nvSpPr>
        <p:spPr>
          <a:xfrm>
            <a:off x="5303913" y="6527058"/>
            <a:ext cx="3699933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ctr"/>
            <a:r>
              <a:rPr lang="fr-FR" sz="1600" dirty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Projet BDR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CC42E11-142A-426C-BDC9-CD6C775B95D9}"/>
              </a:ext>
            </a:extLst>
          </p:cNvPr>
          <p:cNvSpPr txBox="1">
            <a:spLocks/>
          </p:cNvSpPr>
          <p:nvPr/>
        </p:nvSpPr>
        <p:spPr>
          <a:xfrm>
            <a:off x="9946072" y="6525344"/>
            <a:ext cx="504056" cy="302022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r"/>
            <a:fld id="{F3C024E0-34B0-439A-B45D-DA3346595B08}" type="slidenum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 algn="r"/>
              <a:t>10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060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950A5C8F-6F67-1FB3-28B0-CE017C5055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8800" dirty="0"/>
              <a:t>Démo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58AF881-1803-6FF2-F445-0A1723BCBFD5}"/>
              </a:ext>
            </a:extLst>
          </p:cNvPr>
          <p:cNvSpPr txBox="1"/>
          <p:nvPr/>
        </p:nvSpPr>
        <p:spPr>
          <a:xfrm>
            <a:off x="1524000" y="6581002"/>
            <a:ext cx="9144000" cy="27699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CH" sz="1200" dirty="0">
                <a:solidFill>
                  <a:srgbClr val="000000"/>
                </a:solidFill>
              </a:rPr>
              <a:t>Cette présentation a été conçue en utilisant les ressources de PoweredTemplate.com.</a:t>
            </a:r>
            <a:endParaRPr lang="fr-FR" sz="1200" dirty="0">
              <a:solidFill>
                <a:srgbClr val="000000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C917F7B-5CB7-D6F2-EC33-E870AFD8D0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8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133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195587" name="Rectangle 3"/>
          <p:cNvSpPr>
            <a:spLocks noGrp="1" noChangeArrowheads="1"/>
          </p:cNvSpPr>
          <p:nvPr>
            <p:ph idx="1"/>
          </p:nvPr>
        </p:nvSpPr>
        <p:spPr>
          <a:xfrm>
            <a:off x="3215680" y="1417638"/>
            <a:ext cx="5351966" cy="4525963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Introduction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Cahier des charges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Modèle conceptuel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Modèle relationnel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Données, vues et fonctions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Application web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Conclusion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Bilan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Démo</a:t>
            </a:r>
          </a:p>
        </p:txBody>
      </p:sp>
      <p:sp>
        <p:nvSpPr>
          <p:cNvPr id="5" name="Espace réservé de la date 1">
            <a:extLst>
              <a:ext uri="{FF2B5EF4-FFF2-40B4-BE49-F238E27FC236}">
                <a16:creationId xmlns:a16="http://schemas.microsoft.com/office/drawing/2014/main" id="{6A030511-C628-91EE-2D40-E38D059CED66}"/>
              </a:ext>
            </a:extLst>
          </p:cNvPr>
          <p:cNvSpPr txBox="1">
            <a:spLocks/>
          </p:cNvSpPr>
          <p:nvPr/>
        </p:nvSpPr>
        <p:spPr>
          <a:xfrm>
            <a:off x="3432175" y="6509593"/>
            <a:ext cx="1656184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fld id="{DE689F20-F847-4534-8E47-71A18D083FC1}" type="datetime1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/>
              <a:t>23/01/2023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" name="Espace réservé du pied de page 2">
            <a:extLst>
              <a:ext uri="{FF2B5EF4-FFF2-40B4-BE49-F238E27FC236}">
                <a16:creationId xmlns:a16="http://schemas.microsoft.com/office/drawing/2014/main" id="{6E9B4D30-0349-2605-D96E-8352086D8D62}"/>
              </a:ext>
            </a:extLst>
          </p:cNvPr>
          <p:cNvSpPr txBox="1">
            <a:spLocks/>
          </p:cNvSpPr>
          <p:nvPr/>
        </p:nvSpPr>
        <p:spPr>
          <a:xfrm>
            <a:off x="5303913" y="6527058"/>
            <a:ext cx="3699933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ctr"/>
            <a:r>
              <a:rPr lang="fr-FR" sz="1600" dirty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Projet BDR</a:t>
            </a:r>
          </a:p>
        </p:txBody>
      </p:sp>
      <p:sp>
        <p:nvSpPr>
          <p:cNvPr id="7" name="Espace réservé du numéro de diapositive 3">
            <a:extLst>
              <a:ext uri="{FF2B5EF4-FFF2-40B4-BE49-F238E27FC236}">
                <a16:creationId xmlns:a16="http://schemas.microsoft.com/office/drawing/2014/main" id="{0299A01F-7A52-FC2D-009F-795E655B6E51}"/>
              </a:ext>
            </a:extLst>
          </p:cNvPr>
          <p:cNvSpPr txBox="1">
            <a:spLocks/>
          </p:cNvSpPr>
          <p:nvPr/>
        </p:nvSpPr>
        <p:spPr>
          <a:xfrm>
            <a:off x="9946072" y="6525344"/>
            <a:ext cx="504056" cy="302022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r"/>
            <a:fld id="{F3C024E0-34B0-439A-B45D-DA3346595B08}" type="slidenum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 algn="r"/>
              <a:t>2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438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3432176" y="274639"/>
            <a:ext cx="6911975" cy="1354137"/>
          </a:xfrm>
        </p:spPr>
        <p:txBody>
          <a:bodyPr/>
          <a:lstStyle/>
          <a:p>
            <a:r>
              <a:rPr lang="fr-FR" dirty="0">
                <a:latin typeface="Open Sans" pitchFamily="2" charset="0"/>
                <a:ea typeface="Open Sans" pitchFamily="2" charset="0"/>
                <a:cs typeface="Open Sans" pitchFamily="2" charset="0"/>
              </a:rPr>
              <a:t>Introduction</a:t>
            </a:r>
          </a:p>
        </p:txBody>
      </p:sp>
      <p:sp>
        <p:nvSpPr>
          <p:cNvPr id="5" name="Espace réservé de la date 1">
            <a:extLst>
              <a:ext uri="{FF2B5EF4-FFF2-40B4-BE49-F238E27FC236}">
                <a16:creationId xmlns:a16="http://schemas.microsoft.com/office/drawing/2014/main" id="{6A030511-C628-91EE-2D40-E38D059CED66}"/>
              </a:ext>
            </a:extLst>
          </p:cNvPr>
          <p:cNvSpPr txBox="1">
            <a:spLocks/>
          </p:cNvSpPr>
          <p:nvPr/>
        </p:nvSpPr>
        <p:spPr>
          <a:xfrm>
            <a:off x="3432175" y="6509593"/>
            <a:ext cx="1656184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fld id="{DE689F20-F847-4534-8E47-71A18D083FC1}" type="datetime1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/>
              <a:t>23/01/2023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" name="Espace réservé du pied de page 2">
            <a:extLst>
              <a:ext uri="{FF2B5EF4-FFF2-40B4-BE49-F238E27FC236}">
                <a16:creationId xmlns:a16="http://schemas.microsoft.com/office/drawing/2014/main" id="{6E9B4D30-0349-2605-D96E-8352086D8D62}"/>
              </a:ext>
            </a:extLst>
          </p:cNvPr>
          <p:cNvSpPr txBox="1">
            <a:spLocks/>
          </p:cNvSpPr>
          <p:nvPr/>
        </p:nvSpPr>
        <p:spPr>
          <a:xfrm>
            <a:off x="5303913" y="6527058"/>
            <a:ext cx="3699933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ctr"/>
            <a:r>
              <a:rPr lang="fr-FR" sz="1600" dirty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Projet BDR</a:t>
            </a:r>
          </a:p>
        </p:txBody>
      </p:sp>
      <p:sp>
        <p:nvSpPr>
          <p:cNvPr id="7" name="Espace réservé du numéro de diapositive 3">
            <a:extLst>
              <a:ext uri="{FF2B5EF4-FFF2-40B4-BE49-F238E27FC236}">
                <a16:creationId xmlns:a16="http://schemas.microsoft.com/office/drawing/2014/main" id="{0299A01F-7A52-FC2D-009F-795E655B6E51}"/>
              </a:ext>
            </a:extLst>
          </p:cNvPr>
          <p:cNvSpPr txBox="1">
            <a:spLocks/>
          </p:cNvSpPr>
          <p:nvPr/>
        </p:nvSpPr>
        <p:spPr>
          <a:xfrm>
            <a:off x="9946072" y="6525344"/>
            <a:ext cx="504056" cy="302022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r"/>
            <a:fld id="{F3C024E0-34B0-439A-B45D-DA3346595B08}" type="slidenum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 algn="r"/>
              <a:t>3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27F6F71C-44C3-356B-762B-AA83188145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6346" y="2281228"/>
            <a:ext cx="3064190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9pPr>
          </a:lstStyle>
          <a:p>
            <a:pPr marL="0" indent="0" algn="ctr">
              <a:lnSpc>
                <a:spcPct val="90000"/>
              </a:lnSpc>
              <a:buFontTx/>
              <a:buNone/>
            </a:pPr>
            <a:r>
              <a:rPr lang="fr-FR" sz="2400" kern="0" dirty="0">
                <a:solidFill>
                  <a:sysClr val="windowText" lastClr="000000"/>
                </a:solidFill>
              </a:rPr>
              <a:t>Gestion de recettes de brassage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36FB27D-F4DB-BC5F-DA07-812ACBD9C3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1824" y="2287016"/>
            <a:ext cx="1872208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9pPr>
          </a:lstStyle>
          <a:p>
            <a:pPr marL="0" indent="0" algn="ctr">
              <a:lnSpc>
                <a:spcPct val="90000"/>
              </a:lnSpc>
              <a:buFontTx/>
              <a:buNone/>
            </a:pPr>
            <a:r>
              <a:rPr lang="fr-FR" sz="2400" kern="0" dirty="0">
                <a:solidFill>
                  <a:sysClr val="windowText" lastClr="000000"/>
                </a:solidFill>
              </a:rPr>
              <a:t>application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4042E1-35A3-9DF3-2FD7-996E2AF102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2175" y="4074268"/>
            <a:ext cx="1296144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9pPr>
          </a:lstStyle>
          <a:p>
            <a:pPr marL="0" indent="0" algn="ctr">
              <a:lnSpc>
                <a:spcPct val="90000"/>
              </a:lnSpc>
              <a:buFontTx/>
              <a:buNone/>
            </a:pPr>
            <a:r>
              <a:rPr lang="fr-FR" sz="2400" kern="0" dirty="0"/>
              <a:t>Partage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67448C63-ABA1-BAF2-5E45-5E8AFC0274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28318" y="4079250"/>
            <a:ext cx="1552258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9pPr>
          </a:lstStyle>
          <a:p>
            <a:pPr marL="0" indent="0" algn="ctr">
              <a:lnSpc>
                <a:spcPct val="90000"/>
              </a:lnSpc>
              <a:buFontTx/>
              <a:buNone/>
            </a:pPr>
            <a:r>
              <a:rPr lang="fr-FR" sz="2400" kern="0" dirty="0" err="1">
                <a:solidFill>
                  <a:sysClr val="windowText" lastClr="000000"/>
                </a:solidFill>
              </a:rPr>
              <a:t>Webshop</a:t>
            </a:r>
            <a:endParaRPr lang="fr-FR" sz="2400" kern="0" dirty="0">
              <a:solidFill>
                <a:sysClr val="windowText" lastClr="00000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73ADFD31-2BA5-C527-8811-5B340F6309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9508" y="4079250"/>
            <a:ext cx="2448741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666666"/>
                </a:solidFill>
                <a:latin typeface="+mn-lt"/>
              </a:defRPr>
            </a:lvl9pPr>
          </a:lstStyle>
          <a:p>
            <a:pPr marL="0" indent="0" algn="ctr">
              <a:lnSpc>
                <a:spcPct val="90000"/>
              </a:lnSpc>
              <a:buFontTx/>
              <a:buNone/>
            </a:pPr>
            <a:r>
              <a:rPr lang="fr-FR" sz="2400" kern="0" dirty="0">
                <a:solidFill>
                  <a:sysClr val="windowText" lastClr="000000"/>
                </a:solidFill>
              </a:rPr>
              <a:t>Suivi en temps réel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Cahier des charges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544234" y="1600201"/>
            <a:ext cx="9038167" cy="4525963"/>
          </a:xfrm>
        </p:spPr>
        <p:txBody>
          <a:bodyPr/>
          <a:lstStyle/>
          <a:p>
            <a:r>
              <a:rPr lang="fr-FR" altLang="ko-KR" sz="2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Fonctionnalités:</a:t>
            </a:r>
          </a:p>
          <a:p>
            <a:pPr lvl="1"/>
            <a:r>
              <a:rPr lang="fr-FR" altLang="ko-KR" sz="2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Créer, modifier et partage des recettes</a:t>
            </a:r>
          </a:p>
          <a:p>
            <a:pPr lvl="1"/>
            <a:r>
              <a:rPr lang="fr-FR" altLang="ko-KR" sz="2400" dirty="0"/>
              <a:t>Gestion des utilisateurs</a:t>
            </a:r>
          </a:p>
          <a:p>
            <a:pPr lvl="1"/>
            <a:r>
              <a:rPr lang="fr-FR" altLang="ko-KR" sz="2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Suivi des recettes étape par étape</a:t>
            </a:r>
          </a:p>
          <a:p>
            <a:pPr lvl="1"/>
            <a:r>
              <a:rPr lang="fr-FR" altLang="ko-KR" sz="2400" dirty="0"/>
              <a:t>Commande des ingrédients sur le </a:t>
            </a:r>
            <a:r>
              <a:rPr lang="fr-FR" altLang="ko-KR" sz="2400" dirty="0" err="1"/>
              <a:t>webshop</a:t>
            </a:r>
            <a:endParaRPr lang="fr-FR" altLang="ko-KR" sz="2400" dirty="0"/>
          </a:p>
          <a:p>
            <a:r>
              <a:rPr lang="fr-FR" altLang="ko-KR" sz="2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Données</a:t>
            </a:r>
          </a:p>
          <a:p>
            <a:pPr lvl="1"/>
            <a:r>
              <a:rPr lang="fr-FR" altLang="ko-KR" sz="2400" dirty="0"/>
              <a:t>Bière</a:t>
            </a:r>
          </a:p>
          <a:p>
            <a:pPr lvl="1"/>
            <a:r>
              <a:rPr lang="fr-FR" altLang="ko-KR" sz="2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Recette</a:t>
            </a:r>
          </a:p>
          <a:p>
            <a:pPr lvl="1"/>
            <a:r>
              <a:rPr lang="fr-FR" altLang="ko-KR" sz="2400" dirty="0"/>
              <a:t>Étape</a:t>
            </a:r>
          </a:p>
          <a:p>
            <a:pPr lvl="1"/>
            <a:r>
              <a:rPr lang="fr-FR" altLang="ko-KR" sz="2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Ingrédient</a:t>
            </a:r>
          </a:p>
          <a:p>
            <a:pPr lvl="1"/>
            <a:endParaRPr lang="fr-FR" sz="24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" name="Espace réservé de la date 1">
            <a:extLst>
              <a:ext uri="{FF2B5EF4-FFF2-40B4-BE49-F238E27FC236}">
                <a16:creationId xmlns:a16="http://schemas.microsoft.com/office/drawing/2014/main" id="{17DAABAC-DCB7-5813-469F-2048ACA92BFA}"/>
              </a:ext>
            </a:extLst>
          </p:cNvPr>
          <p:cNvSpPr txBox="1">
            <a:spLocks/>
          </p:cNvSpPr>
          <p:nvPr/>
        </p:nvSpPr>
        <p:spPr>
          <a:xfrm>
            <a:off x="3432175" y="6509593"/>
            <a:ext cx="1656184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fld id="{DE689F20-F847-4534-8E47-71A18D083FC1}" type="datetime1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/>
              <a:t>23/01/2023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" name="Espace réservé du pied de page 2">
            <a:extLst>
              <a:ext uri="{FF2B5EF4-FFF2-40B4-BE49-F238E27FC236}">
                <a16:creationId xmlns:a16="http://schemas.microsoft.com/office/drawing/2014/main" id="{842134C4-79AC-84DE-DA64-9CF121357F6D}"/>
              </a:ext>
            </a:extLst>
          </p:cNvPr>
          <p:cNvSpPr txBox="1">
            <a:spLocks/>
          </p:cNvSpPr>
          <p:nvPr/>
        </p:nvSpPr>
        <p:spPr>
          <a:xfrm>
            <a:off x="5303913" y="6527058"/>
            <a:ext cx="3699933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ctr"/>
            <a:r>
              <a:rPr lang="fr-FR" sz="1600" dirty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Projet BDR</a:t>
            </a:r>
          </a:p>
        </p:txBody>
      </p:sp>
      <p:sp>
        <p:nvSpPr>
          <p:cNvPr id="7" name="Espace réservé du numéro de diapositive 3">
            <a:extLst>
              <a:ext uri="{FF2B5EF4-FFF2-40B4-BE49-F238E27FC236}">
                <a16:creationId xmlns:a16="http://schemas.microsoft.com/office/drawing/2014/main" id="{107D3198-9C62-4C7A-71F7-3DE4D3E38FDA}"/>
              </a:ext>
            </a:extLst>
          </p:cNvPr>
          <p:cNvSpPr txBox="1">
            <a:spLocks/>
          </p:cNvSpPr>
          <p:nvPr/>
        </p:nvSpPr>
        <p:spPr>
          <a:xfrm>
            <a:off x="9946072" y="6525344"/>
            <a:ext cx="504056" cy="302022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r"/>
            <a:fld id="{F3C024E0-34B0-439A-B45D-DA3346595B08}" type="slidenum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 algn="r"/>
              <a:t>4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4A81C0F-1A2E-90DD-68E8-E2DC99961C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2" r="1080"/>
          <a:stretch/>
        </p:blipFill>
        <p:spPr bwMode="auto">
          <a:xfrm>
            <a:off x="83332" y="1196752"/>
            <a:ext cx="12025336" cy="504768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8" name="Espace réservé de la date 1">
            <a:extLst>
              <a:ext uri="{FF2B5EF4-FFF2-40B4-BE49-F238E27FC236}">
                <a16:creationId xmlns:a16="http://schemas.microsoft.com/office/drawing/2014/main" id="{E1414B24-889E-4B5D-BC1B-18C2DAB5608E}"/>
              </a:ext>
            </a:extLst>
          </p:cNvPr>
          <p:cNvSpPr txBox="1">
            <a:spLocks/>
          </p:cNvSpPr>
          <p:nvPr/>
        </p:nvSpPr>
        <p:spPr>
          <a:xfrm>
            <a:off x="3432175" y="6509593"/>
            <a:ext cx="1656184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fld id="{DE689F20-F847-4534-8E47-71A18D083FC1}" type="datetime1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/>
              <a:t>23/01/2023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A47F9308-596C-8D4A-D3B7-5194AF512784}"/>
              </a:ext>
            </a:extLst>
          </p:cNvPr>
          <p:cNvSpPr txBox="1">
            <a:spLocks/>
          </p:cNvSpPr>
          <p:nvPr/>
        </p:nvSpPr>
        <p:spPr>
          <a:xfrm>
            <a:off x="5303913" y="6527058"/>
            <a:ext cx="3699933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ctr"/>
            <a:r>
              <a:rPr lang="fr-FR" sz="1600" dirty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Projet BDR</a:t>
            </a:r>
          </a:p>
        </p:txBody>
      </p:sp>
      <p:sp>
        <p:nvSpPr>
          <p:cNvPr id="10" name="Espace réservé du numéro de diapositive 3">
            <a:extLst>
              <a:ext uri="{FF2B5EF4-FFF2-40B4-BE49-F238E27FC236}">
                <a16:creationId xmlns:a16="http://schemas.microsoft.com/office/drawing/2014/main" id="{50ED43B8-DF5C-7ADD-151A-AC784427206F}"/>
              </a:ext>
            </a:extLst>
          </p:cNvPr>
          <p:cNvSpPr txBox="1">
            <a:spLocks/>
          </p:cNvSpPr>
          <p:nvPr/>
        </p:nvSpPr>
        <p:spPr>
          <a:xfrm>
            <a:off x="9946072" y="6525344"/>
            <a:ext cx="504056" cy="302022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r"/>
            <a:fld id="{F3C024E0-34B0-439A-B45D-DA3346595B08}" type="slidenum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 algn="r"/>
              <a:t>5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8E73DA09-C262-D04F-559F-443F677D7E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1344" y="216069"/>
            <a:ext cx="9023351" cy="1143000"/>
          </a:xfrm>
        </p:spPr>
        <p:txBody>
          <a:bodyPr/>
          <a:lstStyle/>
          <a:p>
            <a:r>
              <a:rPr lang="fr-FR" dirty="0"/>
              <a:t>Modèle conceptuel</a:t>
            </a:r>
          </a:p>
        </p:txBody>
      </p:sp>
    </p:spTree>
    <p:extLst>
      <p:ext uri="{BB962C8B-B14F-4D97-AF65-F5344CB8AC3E}">
        <p14:creationId xmlns:p14="http://schemas.microsoft.com/office/powerpoint/2010/main" val="857911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e la date 1">
            <a:extLst>
              <a:ext uri="{FF2B5EF4-FFF2-40B4-BE49-F238E27FC236}">
                <a16:creationId xmlns:a16="http://schemas.microsoft.com/office/drawing/2014/main" id="{8FC756FC-ED61-B1A6-A559-D992714619D8}"/>
              </a:ext>
            </a:extLst>
          </p:cNvPr>
          <p:cNvSpPr txBox="1">
            <a:spLocks/>
          </p:cNvSpPr>
          <p:nvPr/>
        </p:nvSpPr>
        <p:spPr>
          <a:xfrm>
            <a:off x="3432175" y="6509593"/>
            <a:ext cx="1656184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fld id="{DE689F20-F847-4534-8E47-71A18D083FC1}" type="datetime1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/>
              <a:t>23/01/2023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5" name="Espace réservé du pied de page 2">
            <a:extLst>
              <a:ext uri="{FF2B5EF4-FFF2-40B4-BE49-F238E27FC236}">
                <a16:creationId xmlns:a16="http://schemas.microsoft.com/office/drawing/2014/main" id="{C2F4B6EE-6B5A-E00E-A441-21B8CC1079A9}"/>
              </a:ext>
            </a:extLst>
          </p:cNvPr>
          <p:cNvSpPr txBox="1">
            <a:spLocks/>
          </p:cNvSpPr>
          <p:nvPr/>
        </p:nvSpPr>
        <p:spPr>
          <a:xfrm>
            <a:off x="5303913" y="6527058"/>
            <a:ext cx="3699933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ctr"/>
            <a:r>
              <a:rPr lang="fr-FR" sz="1600" dirty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Projet BDR</a:t>
            </a:r>
          </a:p>
        </p:txBody>
      </p:sp>
      <p:sp>
        <p:nvSpPr>
          <p:cNvPr id="16" name="Espace réservé du numéro de diapositive 3">
            <a:extLst>
              <a:ext uri="{FF2B5EF4-FFF2-40B4-BE49-F238E27FC236}">
                <a16:creationId xmlns:a16="http://schemas.microsoft.com/office/drawing/2014/main" id="{81DCAFC0-FE55-4C1F-8BCD-D605526D1299}"/>
              </a:ext>
            </a:extLst>
          </p:cNvPr>
          <p:cNvSpPr txBox="1">
            <a:spLocks/>
          </p:cNvSpPr>
          <p:nvPr/>
        </p:nvSpPr>
        <p:spPr>
          <a:xfrm>
            <a:off x="9946072" y="6525344"/>
            <a:ext cx="504056" cy="302022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r"/>
            <a:fld id="{F3C024E0-34B0-439A-B45D-DA3346595B08}" type="slidenum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 algn="r"/>
              <a:t>6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637DA652-53A6-2163-408A-47FDA918E3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1344" y="216069"/>
            <a:ext cx="9023351" cy="1143000"/>
          </a:xfrm>
        </p:spPr>
        <p:txBody>
          <a:bodyPr/>
          <a:lstStyle/>
          <a:p>
            <a:r>
              <a:rPr lang="fr-FR" dirty="0"/>
              <a:t>Modèle conceptuel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1455970F-BEA5-1A4B-A914-F9B16F889B3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7" t="26900" r="1377" b="1701"/>
          <a:stretch/>
        </p:blipFill>
        <p:spPr>
          <a:xfrm>
            <a:off x="767408" y="1483950"/>
            <a:ext cx="10513169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4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Données, vues et fonctions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fr-FR" altLang="ko-KR" sz="2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Création des fonctions nécessaires à l’application</a:t>
            </a:r>
          </a:p>
          <a:p>
            <a:pPr lvl="1"/>
            <a:r>
              <a:rPr lang="fr-FR" sz="2400" dirty="0"/>
              <a:t>32 fonctions</a:t>
            </a:r>
          </a:p>
          <a:p>
            <a:r>
              <a:rPr lang="fr-FR" sz="2400" dirty="0"/>
              <a:t>Création des vues pour simplifier les fonctions</a:t>
            </a:r>
          </a:p>
          <a:p>
            <a:pPr lvl="1"/>
            <a:r>
              <a:rPr lang="fr-FR" altLang="ko-KR" sz="2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9 vues</a:t>
            </a:r>
          </a:p>
          <a:p>
            <a:r>
              <a:rPr lang="fr-FR" altLang="ko-KR" sz="2400" dirty="0"/>
              <a:t>Ajout des données de base</a:t>
            </a:r>
          </a:p>
          <a:p>
            <a:pPr lvl="1"/>
            <a:r>
              <a:rPr lang="fr-FR" altLang="ko-KR" sz="2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4 recettes de 9 étapes</a:t>
            </a:r>
          </a:p>
          <a:p>
            <a:pPr lvl="1"/>
            <a:r>
              <a:rPr lang="fr-FR" altLang="ko-KR" sz="2400" dirty="0"/>
              <a:t>3 utilisateurs</a:t>
            </a:r>
          </a:p>
          <a:p>
            <a:pPr lvl="1"/>
            <a:r>
              <a:rPr lang="fr-FR" altLang="ko-KR" sz="2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30 houblons / malts</a:t>
            </a:r>
          </a:p>
          <a:p>
            <a:pPr lvl="1"/>
            <a:r>
              <a:rPr lang="fr-FR" altLang="ko-KR" sz="2400" dirty="0"/>
              <a:t>10 levures</a:t>
            </a:r>
            <a:endParaRPr lang="fr-FR" altLang="ko-KR" sz="24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4FB453F-A17A-44A1-A4BD-8008E6CDA1EE}"/>
              </a:ext>
            </a:extLst>
          </p:cNvPr>
          <p:cNvSpPr txBox="1">
            <a:spLocks/>
          </p:cNvSpPr>
          <p:nvPr/>
        </p:nvSpPr>
        <p:spPr>
          <a:xfrm>
            <a:off x="3432175" y="6509593"/>
            <a:ext cx="1656184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fld id="{DE689F20-F847-4534-8E47-71A18D083FC1}" type="datetime1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/>
              <a:t>23/01/2023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458D76D-BB55-BA97-60A6-F0E2D1C018BD}"/>
              </a:ext>
            </a:extLst>
          </p:cNvPr>
          <p:cNvSpPr txBox="1">
            <a:spLocks/>
          </p:cNvSpPr>
          <p:nvPr/>
        </p:nvSpPr>
        <p:spPr>
          <a:xfrm>
            <a:off x="5303913" y="6527058"/>
            <a:ext cx="3699933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ctr"/>
            <a:r>
              <a:rPr lang="fr-FR" sz="1600" dirty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Projet BDR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0448689-B4FC-1FD6-D50A-E4C2BC717B99}"/>
              </a:ext>
            </a:extLst>
          </p:cNvPr>
          <p:cNvSpPr txBox="1">
            <a:spLocks/>
          </p:cNvSpPr>
          <p:nvPr/>
        </p:nvSpPr>
        <p:spPr>
          <a:xfrm>
            <a:off x="9946072" y="6525344"/>
            <a:ext cx="504056" cy="302022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r"/>
            <a:fld id="{F3C024E0-34B0-439A-B45D-DA3346595B08}" type="slidenum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 algn="r"/>
              <a:t>7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798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Application web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fr-FR" dirty="0"/>
              <a:t>Application en PHP et Javascript</a:t>
            </a:r>
          </a:p>
          <a:p>
            <a:pPr>
              <a:lnSpc>
                <a:spcPct val="200000"/>
              </a:lnSpc>
            </a:pPr>
            <a:r>
              <a:rPr lang="fr-FR" dirty="0"/>
              <a:t>Infrastructure </a:t>
            </a:r>
            <a:r>
              <a:rPr lang="fr-FR" dirty="0" err="1"/>
              <a:t>dockerisée</a:t>
            </a:r>
            <a:endParaRPr lang="fr-FR" dirty="0"/>
          </a:p>
          <a:p>
            <a:pPr lvl="1">
              <a:lnSpc>
                <a:spcPct val="200000"/>
              </a:lnSpc>
            </a:pPr>
            <a:r>
              <a:rPr lang="fr-FR" dirty="0">
                <a:latin typeface="Open Sans" pitchFamily="2" charset="0"/>
                <a:ea typeface="Open Sans" pitchFamily="2" charset="0"/>
                <a:cs typeface="Open Sans" pitchFamily="2" charset="0"/>
              </a:rPr>
              <a:t>1 server PHP, 1 server </a:t>
            </a:r>
            <a:r>
              <a:rPr lang="fr-FR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Postgres</a:t>
            </a:r>
            <a:endParaRPr lang="fr-FR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>
              <a:lnSpc>
                <a:spcPct val="200000"/>
              </a:lnSpc>
            </a:pPr>
            <a:r>
              <a:rPr lang="fr-FR" dirty="0">
                <a:latin typeface="Open Sans" pitchFamily="2" charset="0"/>
                <a:ea typeface="Open Sans" pitchFamily="2" charset="0"/>
                <a:cs typeface="Open Sans" pitchFamily="2" charset="0"/>
              </a:rPr>
              <a:t>Utilisation de </a:t>
            </a:r>
            <a:r>
              <a:rPr lang="fr-FR" dirty="0" err="1"/>
              <a:t>T</a:t>
            </a:r>
            <a:r>
              <a:rPr lang="fr-FR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ailwind</a:t>
            </a:r>
            <a:r>
              <a:rPr lang="fr-FR" dirty="0">
                <a:latin typeface="Open Sans" pitchFamily="2" charset="0"/>
                <a:ea typeface="Open Sans" pitchFamily="2" charset="0"/>
                <a:cs typeface="Open Sans" pitchFamily="2" charset="0"/>
              </a:rPr>
              <a:t> CSS, et création de classes CSS personnalisées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7AAABBA-CBFA-71DF-CFBA-CF62127A331A}"/>
              </a:ext>
            </a:extLst>
          </p:cNvPr>
          <p:cNvSpPr txBox="1">
            <a:spLocks/>
          </p:cNvSpPr>
          <p:nvPr/>
        </p:nvSpPr>
        <p:spPr>
          <a:xfrm>
            <a:off x="3432175" y="6509593"/>
            <a:ext cx="1656184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fld id="{DE689F20-F847-4534-8E47-71A18D083FC1}" type="datetime1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/>
              <a:t>23/01/2023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C309CAB-D8C2-751F-E3A5-283F182FE845}"/>
              </a:ext>
            </a:extLst>
          </p:cNvPr>
          <p:cNvSpPr txBox="1">
            <a:spLocks/>
          </p:cNvSpPr>
          <p:nvPr/>
        </p:nvSpPr>
        <p:spPr>
          <a:xfrm>
            <a:off x="5303913" y="6527058"/>
            <a:ext cx="3699933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ctr"/>
            <a:r>
              <a:rPr lang="fr-FR" sz="1600" dirty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Projet BDR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95DF854-FBCF-F6D1-9DDF-DB371BCE15CA}"/>
              </a:ext>
            </a:extLst>
          </p:cNvPr>
          <p:cNvSpPr txBox="1">
            <a:spLocks/>
          </p:cNvSpPr>
          <p:nvPr/>
        </p:nvSpPr>
        <p:spPr>
          <a:xfrm>
            <a:off x="9946072" y="6525344"/>
            <a:ext cx="504056" cy="302022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r"/>
            <a:fld id="{F3C024E0-34B0-439A-B45D-DA3346595B08}" type="slidenum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 algn="r"/>
              <a:t>8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778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544234" y="1600201"/>
            <a:ext cx="9038167" cy="4637111"/>
          </a:xfrm>
        </p:spPr>
        <p:txBody>
          <a:bodyPr/>
          <a:lstStyle/>
          <a:p>
            <a:r>
              <a:rPr lang="fr-FR" dirty="0"/>
              <a:t>Fonctionnalités implémentées:</a:t>
            </a:r>
          </a:p>
          <a:p>
            <a:pPr lvl="1"/>
            <a:r>
              <a:rPr lang="fr-FR" dirty="0">
                <a:latin typeface="Open Sans" pitchFamily="2" charset="0"/>
                <a:ea typeface="Open Sans" pitchFamily="2" charset="0"/>
                <a:cs typeface="Open Sans" pitchFamily="2" charset="0"/>
              </a:rPr>
              <a:t>Gestion des utilisateurs / session</a:t>
            </a:r>
          </a:p>
          <a:p>
            <a:pPr lvl="1"/>
            <a:r>
              <a:rPr lang="fr-FR" dirty="0"/>
              <a:t>Création / modifications de recettes</a:t>
            </a:r>
          </a:p>
          <a:p>
            <a:pPr lvl="1"/>
            <a:r>
              <a:rPr lang="fr-FR" dirty="0">
                <a:latin typeface="Open Sans" pitchFamily="2" charset="0"/>
                <a:ea typeface="Open Sans" pitchFamily="2" charset="0"/>
                <a:cs typeface="Open Sans" pitchFamily="2" charset="0"/>
              </a:rPr>
              <a:t>Affichage des recettes liées aux utilisateurs</a:t>
            </a:r>
          </a:p>
          <a:p>
            <a:pPr lvl="1"/>
            <a:r>
              <a:rPr lang="fr-FR" dirty="0"/>
              <a:t>Suivi des étapes de brassage</a:t>
            </a:r>
          </a:p>
          <a:p>
            <a:pPr marL="457200" lvl="1" indent="0">
              <a:buNone/>
            </a:pPr>
            <a:endParaRPr lang="fr-FR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fr-FR" dirty="0"/>
              <a:t>Fonctionnalités manquantes:</a:t>
            </a:r>
          </a:p>
          <a:p>
            <a:pPr lvl="1"/>
            <a:r>
              <a:rPr lang="fr-FR" dirty="0">
                <a:latin typeface="Open Sans" pitchFamily="2" charset="0"/>
                <a:ea typeface="Open Sans" pitchFamily="2" charset="0"/>
                <a:cs typeface="Open Sans" pitchFamily="2" charset="0"/>
              </a:rPr>
              <a:t>Hash de </a:t>
            </a:r>
            <a:r>
              <a:rPr lang="fr-FR" dirty="0"/>
              <a:t>mot de passe</a:t>
            </a:r>
          </a:p>
          <a:p>
            <a:pPr lvl="1"/>
            <a:r>
              <a:rPr lang="fr-FR" dirty="0">
                <a:latin typeface="Open Sans" pitchFamily="2" charset="0"/>
                <a:ea typeface="Open Sans" pitchFamily="2" charset="0"/>
                <a:cs typeface="Open Sans" pitchFamily="2" charset="0"/>
              </a:rPr>
              <a:t>Envoi des formulaires de modification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fr-FR" dirty="0"/>
              <a:t>Enregistrement du temps écoulé d’une étape en cours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fr-FR" dirty="0"/>
              <a:t>Gestion des commandes des utilisateurs (</a:t>
            </a:r>
            <a:r>
              <a:rPr lang="fr-FR" dirty="0" err="1"/>
              <a:t>webshop</a:t>
            </a:r>
            <a:r>
              <a:rPr lang="fr-FR" dirty="0"/>
              <a:t>)</a:t>
            </a:r>
            <a:endParaRPr lang="fr-FR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70020D6-EA4B-D682-4773-DC4186ABB93A}"/>
              </a:ext>
            </a:extLst>
          </p:cNvPr>
          <p:cNvSpPr txBox="1">
            <a:spLocks/>
          </p:cNvSpPr>
          <p:nvPr/>
        </p:nvSpPr>
        <p:spPr>
          <a:xfrm>
            <a:off x="3432175" y="6509593"/>
            <a:ext cx="1656184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fld id="{DE689F20-F847-4534-8E47-71A18D083FC1}" type="datetime1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/>
              <a:t>23/01/2023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5FA795D-13D4-3121-2AEE-75FFAE20E6E3}"/>
              </a:ext>
            </a:extLst>
          </p:cNvPr>
          <p:cNvSpPr txBox="1">
            <a:spLocks/>
          </p:cNvSpPr>
          <p:nvPr/>
        </p:nvSpPr>
        <p:spPr>
          <a:xfrm>
            <a:off x="5303913" y="6527058"/>
            <a:ext cx="3699933" cy="302021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ctr"/>
            <a:r>
              <a:rPr lang="fr-FR" sz="1600" dirty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Projet BDR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F523348-9291-D75D-A016-1EC4C3317D4B}"/>
              </a:ext>
            </a:extLst>
          </p:cNvPr>
          <p:cNvSpPr txBox="1">
            <a:spLocks/>
          </p:cNvSpPr>
          <p:nvPr/>
        </p:nvSpPr>
        <p:spPr>
          <a:xfrm>
            <a:off x="9946072" y="6525344"/>
            <a:ext cx="504056" cy="302022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bg1"/>
                </a:solidFill>
                <a:latin typeface="Futura LT Book" pitchFamily="2" charset="0"/>
                <a:ea typeface="굴림" charset="-127"/>
                <a:cs typeface="+mn-cs"/>
              </a:defRPr>
            </a:lvl9pPr>
          </a:lstStyle>
          <a:p>
            <a:pPr algn="r"/>
            <a:fld id="{F3C024E0-34B0-439A-B45D-DA3346595B08}" type="slidenum">
              <a:rPr lang="fr-FR" sz="1600" smtClean="0">
                <a:solidFill>
                  <a:schemeClr val="tx2">
                    <a:lumMod val="85000"/>
                    <a:lumOff val="1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pPr algn="r"/>
              <a:t>9</a:t>
            </a:fld>
            <a:endParaRPr lang="fr-FR" sz="1600" dirty="0">
              <a:solidFill>
                <a:schemeClr val="tx2">
                  <a:lumMod val="85000"/>
                  <a:lumOff val="1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357954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Futura LT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2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Futura LT Book" pitchFamily="2" charset="0"/>
            <a:ea typeface="굴림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2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Futura LT Book" pitchFamily="2" charset="0"/>
            <a:ea typeface="굴림" charset="-127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Futura LT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2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Futura LT Book" pitchFamily="2" charset="0"/>
            <a:ea typeface="굴림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2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Futura LT Book" pitchFamily="2" charset="0"/>
            <a:ea typeface="굴림" charset="-127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104</TotalTime>
  <Words>288</Words>
  <Application>Microsoft Office PowerPoint</Application>
  <PresentationFormat>Grand écran</PresentationFormat>
  <Paragraphs>97</Paragraphs>
  <Slides>11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Futura LT Book</vt:lpstr>
      <vt:lpstr>Open Sans</vt:lpstr>
      <vt:lpstr>template</vt:lpstr>
      <vt:lpstr>Custom Design</vt:lpstr>
      <vt:lpstr>Présentation PowerPoint</vt:lpstr>
      <vt:lpstr>Sommaire</vt:lpstr>
      <vt:lpstr>Introduction</vt:lpstr>
      <vt:lpstr>Cahier des charges</vt:lpstr>
      <vt:lpstr>Modèle conceptuel</vt:lpstr>
      <vt:lpstr>Modèle conceptuel</vt:lpstr>
      <vt:lpstr>Données, vues et fonctions</vt:lpstr>
      <vt:lpstr>Application web</vt:lpstr>
      <vt:lpstr>Conclusion</vt:lpstr>
      <vt:lpstr>Bilan du projet</vt:lpstr>
      <vt:lpstr>Démo</vt:lpstr>
    </vt:vector>
  </TitlesOfParts>
  <Company>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 Presentation</dc:title>
  <dc:creator>ADMIN</dc:creator>
  <cp:lastModifiedBy>Timothée Van Hove</cp:lastModifiedBy>
  <cp:revision>11</cp:revision>
  <dcterms:created xsi:type="dcterms:W3CDTF">2015-06-03T08:09:56Z</dcterms:created>
  <dcterms:modified xsi:type="dcterms:W3CDTF">2023-01-23T20:25:27Z</dcterms:modified>
</cp:coreProperties>
</file>

<file path=docProps/thumbnail.jpeg>
</file>